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65" r:id="rId4"/>
    <p:sldId id="291" r:id="rId5"/>
    <p:sldId id="292" r:id="rId6"/>
    <p:sldId id="293" r:id="rId7"/>
    <p:sldId id="260" r:id="rId8"/>
    <p:sldId id="267" r:id="rId9"/>
  </p:sldIdLst>
  <p:sldSz cx="9144000" cy="5143500" type="screen16x9"/>
  <p:notesSz cx="6858000" cy="9144000"/>
  <p:embeddedFontLst>
    <p:embeddedFont>
      <p:font typeface="Avenir Book" panose="02000503020000020003" pitchFamily="2" charset="0"/>
      <p:regular r:id="rId11"/>
      <p:italic r:id="rId12"/>
    </p:embeddedFont>
    <p:embeddedFont>
      <p:font typeface="Avenir Heavy" panose="02000503020000020003" pitchFamily="2" charset="0"/>
      <p:bold r:id="rId13"/>
      <p:italic r:id="rId14"/>
      <p:boldItalic r:id="rId15"/>
    </p:embeddedFont>
    <p:embeddedFont>
      <p:font typeface="Avenir Medium" panose="02000503020000020003" pitchFamily="2" charset="0"/>
      <p:regular r:id="rId16"/>
      <p:italic r:id="rId17"/>
    </p:embeddedFont>
    <p:embeddedFont>
      <p:font typeface="Fira Sans Condensed" panose="020F0502020204030204" pitchFamily="34" charset="0"/>
      <p:regular r:id="rId18"/>
      <p:bold r:id="rId19"/>
      <p:italic r:id="rId20"/>
      <p:boldItalic r:id="rId21"/>
    </p:embeddedFont>
    <p:embeddedFont>
      <p:font typeface="Fira Sans Condensed Light" panose="020F0302020204030204" pitchFamily="34" charset="0"/>
      <p:regular r:id="rId22"/>
      <p:bold r:id="rId23"/>
      <p:italic r:id="rId24"/>
      <p:boldItalic r:id="rId25"/>
    </p:embeddedFont>
    <p:embeddedFont>
      <p:font typeface="Rajdhani" panose="02000000000000000000" pitchFamily="2" charset="77"/>
      <p:regular r:id="rId26"/>
      <p:bold r:id="rId27"/>
    </p:embeddedFont>
    <p:embeddedFont>
      <p:font typeface="Roboto Condensed Light" panose="020F0302020204030204" pitchFamily="34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2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6BA5C8-D351-4CE0-9472-FC5E8F777E93}">
  <a:tblStyle styleId="{A36BA5C8-D351-4CE0-9472-FC5E8F777E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4"/>
  </p:normalViewPr>
  <p:slideViewPr>
    <p:cSldViewPr snapToGrid="0">
      <p:cViewPr>
        <p:scale>
          <a:sx n="130" d="100"/>
          <a:sy n="130" d="100"/>
        </p:scale>
        <p:origin x="1120" y="320"/>
      </p:cViewPr>
      <p:guideLst>
        <p:guide orient="horz" pos="62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6bcecd75a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6bcecd75a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6bcecd75a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6bcecd75a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2480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6bcecd75a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6bcecd75a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015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6bcecd75a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6bcecd75a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024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8a87eb8680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8a87eb8680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6bcecd75ae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6bcecd75ae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39149" y="928938"/>
            <a:ext cx="4291500" cy="29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39125" y="3848863"/>
            <a:ext cx="42915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●"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○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■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●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○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■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●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○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■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115100" y="1152475"/>
            <a:ext cx="6913800" cy="3456000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1400">
                <a:solidFill>
                  <a:srgbClr val="F3F3F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2880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340">
          <p15:clr>
            <a:srgbClr val="EA4335"/>
          </p15:clr>
        </p15:guide>
        <p15:guide id="5" orient="horz" pos="2903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https://miro.medium.com/max/960/0*O4k602EVv7smbTF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https://mlv4xkdrf2yq.i.optimole.com/cb:0l1_~a759/w:850/h:498/q:mauto/https:/datagen.tech/app/uploads/2022/11/image2-1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https://i0.wp.com/sefiks.com/wp-content/uploads/2022/01/facial-landmarks-mediapipe-scaled.jpg?ssl=1" TargetMode="Externa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3817399" y="795550"/>
            <a:ext cx="4825155" cy="27242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4000" dirty="0">
                <a:latin typeface="Avenir Medium" panose="02000503020000020003" pitchFamily="2" charset="0"/>
              </a:rPr>
              <a:t>DETEKCIJA LICA RAZLIČITIM METODAMA</a:t>
            </a:r>
            <a:endParaRPr sz="4000" dirty="0">
              <a:latin typeface="Avenir Medium" panose="02000503020000020003" pitchFamily="2" charset="0"/>
            </a:endParaRPr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3817400" y="3519777"/>
            <a:ext cx="5041796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Raspoznavanje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uzoraka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-GB" dirty="0">
                <a:latin typeface="Avenir Book" panose="02000503020000020003" pitchFamily="2" charset="0"/>
              </a:rPr>
              <a:t>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strojno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učenje</a:t>
            </a:r>
            <a:r>
              <a:rPr lang="en" dirty="0">
                <a:latin typeface="Avenir Book" panose="02000503020000020003" pitchFamily="2" charset="0"/>
              </a:rPr>
              <a:t> – </a:t>
            </a:r>
            <a:r>
              <a:rPr lang="en" dirty="0" err="1">
                <a:latin typeface="Avenir Book" panose="02000503020000020003" pitchFamily="2" charset="0"/>
              </a:rPr>
              <a:t>Projektni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zadatak</a:t>
            </a:r>
            <a:endParaRPr dirty="0">
              <a:latin typeface="Avenir Book" panose="02000503020000020003" pitchFamily="2" charset="0"/>
            </a:endParaRPr>
          </a:p>
        </p:txBody>
      </p:sp>
      <p:pic>
        <p:nvPicPr>
          <p:cNvPr id="59" name="Google Shape;59;p15"/>
          <p:cNvPicPr preferRelativeResize="0"/>
          <p:nvPr/>
        </p:nvPicPr>
        <p:blipFill rotWithShape="1">
          <a:blip r:embed="rId4">
            <a:alphaModFix/>
          </a:blip>
          <a:srcRect l="25302" r="25297"/>
          <a:stretch/>
        </p:blipFill>
        <p:spPr>
          <a:xfrm>
            <a:off x="767950" y="978400"/>
            <a:ext cx="3049450" cy="347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8;p15">
            <a:extLst>
              <a:ext uri="{FF2B5EF4-FFF2-40B4-BE49-F238E27FC236}">
                <a16:creationId xmlns:a16="http://schemas.microsoft.com/office/drawing/2014/main" id="{3D203652-1B21-D535-99B1-6B926F4B0951}"/>
              </a:ext>
            </a:extLst>
          </p:cNvPr>
          <p:cNvSpPr txBox="1">
            <a:spLocks/>
          </p:cNvSpPr>
          <p:nvPr/>
        </p:nvSpPr>
        <p:spPr>
          <a:xfrm>
            <a:off x="7171962" y="4055056"/>
            <a:ext cx="1370342" cy="58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r"/>
            <a:r>
              <a:rPr lang="en-GB" dirty="0">
                <a:latin typeface="Avenir Book" panose="02000503020000020003" pitchFamily="2" charset="0"/>
              </a:rPr>
              <a:t>Karla </a:t>
            </a:r>
            <a:r>
              <a:rPr lang="en-GB" dirty="0" err="1">
                <a:latin typeface="Avenir Book" panose="02000503020000020003" pitchFamily="2" charset="0"/>
              </a:rPr>
              <a:t>Fehir</a:t>
            </a:r>
            <a:endParaRPr lang="en-GB" dirty="0">
              <a:latin typeface="Avenir Book" panose="02000503020000020003" pitchFamily="2" charset="0"/>
            </a:endParaRPr>
          </a:p>
          <a:p>
            <a:pPr marL="0" indent="0" algn="r"/>
            <a:r>
              <a:rPr lang="en-GB" dirty="0">
                <a:latin typeface="Avenir Book" panose="02000503020000020003" pitchFamily="2" charset="0"/>
              </a:rPr>
              <a:t>Osijek 2023.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venir Book" panose="02000503020000020003" pitchFamily="2" charset="0"/>
              </a:rPr>
              <a:t>Problem </a:t>
            </a:r>
            <a:r>
              <a:rPr lang="en" dirty="0" err="1">
                <a:latin typeface="Avenir Book" panose="02000503020000020003" pitchFamily="2" charset="0"/>
              </a:rPr>
              <a:t>detekcije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sz="3000" dirty="0">
              <a:latin typeface="Avenir Book" panose="02000503020000020003" pitchFamily="2" charset="0"/>
            </a:endParaRPr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1115100" y="1152475"/>
            <a:ext cx="6913800" cy="3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r>
              <a:rPr lang="hr-HR" sz="1600" dirty="0">
                <a:solidFill>
                  <a:schemeClr val="lt2"/>
                </a:solidFill>
                <a:latin typeface="Avenir Book" panose="02000503020000020003" pitchFamily="2" charset="0"/>
              </a:rPr>
              <a:t>Preciznost detekcije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r>
              <a:rPr lang="hr-HR" sz="1600" dirty="0">
                <a:solidFill>
                  <a:schemeClr val="lt2"/>
                </a:solidFill>
                <a:latin typeface="Avenir Book" panose="02000503020000020003" pitchFamily="2" charset="0"/>
              </a:rPr>
              <a:t>Brzina izvođenja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r>
              <a:rPr lang="hr-HR" sz="1600" dirty="0">
                <a:solidFill>
                  <a:schemeClr val="lt2"/>
                </a:solidFill>
                <a:latin typeface="Avenir Book" panose="02000503020000020003" pitchFamily="2" charset="0"/>
              </a:rPr>
              <a:t>Različiti uvjeti - varijacije u osvjetljenju, izrazu lica…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endParaRPr lang="hr-HR" sz="1600" dirty="0">
              <a:solidFill>
                <a:schemeClr val="lt2"/>
              </a:solidFill>
              <a:latin typeface="Avenir Book" panose="02000503020000020003" pitchFamily="2" charset="0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 Condensed"/>
              <a:buChar char="●"/>
            </a:pPr>
            <a:endParaRPr sz="1600" dirty="0">
              <a:solidFill>
                <a:schemeClr val="lt2"/>
              </a:solidFill>
              <a:latin typeface="Avenir Book" panose="02000503020000020003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4"/>
          <p:cNvSpPr txBox="1">
            <a:spLocks noGrp="1"/>
          </p:cNvSpPr>
          <p:nvPr>
            <p:ph type="title"/>
          </p:nvPr>
        </p:nvSpPr>
        <p:spPr>
          <a:xfrm>
            <a:off x="720101" y="3231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Korištene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metode</a:t>
            </a:r>
            <a:r>
              <a:rPr lang="en" dirty="0">
                <a:latin typeface="Avenir Book" panose="02000503020000020003" pitchFamily="2" charset="0"/>
              </a:rPr>
              <a:t> za </a:t>
            </a:r>
            <a:r>
              <a:rPr lang="en" dirty="0" err="1">
                <a:latin typeface="Avenir Book" panose="02000503020000020003" pitchFamily="2" charset="0"/>
              </a:rPr>
              <a:t>detekciju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720100" y="3338389"/>
            <a:ext cx="2187071" cy="107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cxnSp>
        <p:nvCxnSpPr>
          <p:cNvPr id="455" name="Google Shape;455;p24"/>
          <p:cNvCxnSpPr>
            <a:cxnSpLocks/>
          </p:cNvCxnSpPr>
          <p:nvPr/>
        </p:nvCxnSpPr>
        <p:spPr>
          <a:xfrm rot="5400000">
            <a:off x="2868751" y="16934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24"/>
          <p:cNvCxnSpPr>
            <a:cxnSpLocks/>
          </p:cNvCxnSpPr>
          <p:nvPr/>
        </p:nvCxnSpPr>
        <p:spPr>
          <a:xfrm rot="5400000">
            <a:off x="4249348" y="1393031"/>
            <a:ext cx="643800" cy="150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8" name="Google Shape;458;p24"/>
          <p:cNvCxnSpPr>
            <a:cxnSpLocks/>
          </p:cNvCxnSpPr>
          <p:nvPr/>
        </p:nvCxnSpPr>
        <p:spPr>
          <a:xfrm rot="-5400000" flipH="1">
            <a:off x="5626951" y="20046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" name="Google Shape;405;p24">
            <a:extLst>
              <a:ext uri="{FF2B5EF4-FFF2-40B4-BE49-F238E27FC236}">
                <a16:creationId xmlns:a16="http://schemas.microsoft.com/office/drawing/2014/main" id="{74BD980A-6CDD-13E7-D3E1-F5B6E83DF3A1}"/>
              </a:ext>
            </a:extLst>
          </p:cNvPr>
          <p:cNvSpPr txBox="1"/>
          <p:nvPr/>
        </p:nvSpPr>
        <p:spPr>
          <a:xfrm>
            <a:off x="720100" y="1782320"/>
            <a:ext cx="2187071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Haar</a:t>
            </a: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 Cascade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5" name="Google Shape;405;p24">
            <a:extLst>
              <a:ext uri="{FF2B5EF4-FFF2-40B4-BE49-F238E27FC236}">
                <a16:creationId xmlns:a16="http://schemas.microsoft.com/office/drawing/2014/main" id="{E40F31A3-883C-42C1-0A7E-6D59AA3328E6}"/>
              </a:ext>
            </a:extLst>
          </p:cNvPr>
          <p:cNvSpPr txBox="1"/>
          <p:nvPr/>
        </p:nvSpPr>
        <p:spPr>
          <a:xfrm>
            <a:off x="3044663" y="1753538"/>
            <a:ext cx="3051662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Single Shot Detector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6" name="Google Shape;405;p24">
            <a:extLst>
              <a:ext uri="{FF2B5EF4-FFF2-40B4-BE49-F238E27FC236}">
                <a16:creationId xmlns:a16="http://schemas.microsoft.com/office/drawing/2014/main" id="{2F60040E-C15C-C670-BB38-A389E1C6CA7D}"/>
              </a:ext>
            </a:extLst>
          </p:cNvPr>
          <p:cNvSpPr txBox="1"/>
          <p:nvPr/>
        </p:nvSpPr>
        <p:spPr>
          <a:xfrm>
            <a:off x="6233817" y="1753538"/>
            <a:ext cx="2187071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Mediapipe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4"/>
          <p:cNvSpPr txBox="1">
            <a:spLocks noGrp="1"/>
          </p:cNvSpPr>
          <p:nvPr>
            <p:ph type="title"/>
          </p:nvPr>
        </p:nvSpPr>
        <p:spPr>
          <a:xfrm>
            <a:off x="720000" y="32319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Korištene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metode</a:t>
            </a:r>
            <a:r>
              <a:rPr lang="en" dirty="0">
                <a:latin typeface="Avenir Book" panose="02000503020000020003" pitchFamily="2" charset="0"/>
              </a:rPr>
              <a:t> za </a:t>
            </a:r>
            <a:r>
              <a:rPr lang="en" dirty="0" err="1">
                <a:latin typeface="Avenir Book" panose="02000503020000020003" pitchFamily="2" charset="0"/>
              </a:rPr>
              <a:t>detekciju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dirty="0">
              <a:latin typeface="Avenir Book" panose="02000503020000020003" pitchFamily="2" charset="0"/>
            </a:endParaRPr>
          </a:p>
        </p:txBody>
      </p:sp>
      <p:cxnSp>
        <p:nvCxnSpPr>
          <p:cNvPr id="455" name="Google Shape;455;p24"/>
          <p:cNvCxnSpPr>
            <a:cxnSpLocks/>
          </p:cNvCxnSpPr>
          <p:nvPr/>
        </p:nvCxnSpPr>
        <p:spPr>
          <a:xfrm rot="5400000">
            <a:off x="2868650" y="16933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24"/>
          <p:cNvCxnSpPr>
            <a:cxnSpLocks/>
          </p:cNvCxnSpPr>
          <p:nvPr/>
        </p:nvCxnSpPr>
        <p:spPr>
          <a:xfrm rot="5400000">
            <a:off x="4249247" y="1393030"/>
            <a:ext cx="643800" cy="150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8" name="Google Shape;458;p24"/>
          <p:cNvCxnSpPr>
            <a:cxnSpLocks/>
          </p:cNvCxnSpPr>
          <p:nvPr/>
        </p:nvCxnSpPr>
        <p:spPr>
          <a:xfrm rot="-5400000" flipH="1">
            <a:off x="5626850" y="20045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" name="Google Shape;405;p24">
            <a:extLst>
              <a:ext uri="{FF2B5EF4-FFF2-40B4-BE49-F238E27FC236}">
                <a16:creationId xmlns:a16="http://schemas.microsoft.com/office/drawing/2014/main" id="{74BD980A-6CDD-13E7-D3E1-F5B6E83DF3A1}"/>
              </a:ext>
            </a:extLst>
          </p:cNvPr>
          <p:cNvSpPr txBox="1"/>
          <p:nvPr/>
        </p:nvSpPr>
        <p:spPr>
          <a:xfrm>
            <a:off x="719999" y="1782319"/>
            <a:ext cx="2187071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Haar</a:t>
            </a: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 Cascade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AE3BCD-3712-F5EE-F5EA-5257149D5D7D}"/>
              </a:ext>
            </a:extLst>
          </p:cNvPr>
          <p:cNvSpPr txBox="1"/>
          <p:nvPr/>
        </p:nvSpPr>
        <p:spPr>
          <a:xfrm>
            <a:off x="953628" y="2285456"/>
            <a:ext cx="262521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1. Odabir </a:t>
            </a:r>
            <a:r>
              <a:rPr lang="hr-HR" dirty="0" err="1">
                <a:solidFill>
                  <a:schemeClr val="tx2"/>
                </a:solidFill>
                <a:latin typeface="Avenir Book" panose="02000503020000020003" pitchFamily="2" charset="0"/>
              </a:rPr>
              <a:t>Haarovih</a:t>
            </a: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 značajki</a:t>
            </a:r>
          </a:p>
          <a:p>
            <a:pPr>
              <a:lnSpc>
                <a:spcPct val="150000"/>
              </a:lnSpc>
            </a:pP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2.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 Integralni prikaz slike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</a:rPr>
              <a:t> </a:t>
            </a:r>
            <a:endParaRPr lang="hr-HR" dirty="0">
              <a:solidFill>
                <a:schemeClr val="tx2"/>
              </a:solidFill>
              <a:latin typeface="Avenir Book" panose="02000503020000020003" pitchFamily="2" charset="0"/>
            </a:endParaRPr>
          </a:p>
          <a:p>
            <a:pPr>
              <a:lnSpc>
                <a:spcPct val="150000"/>
              </a:lnSpc>
            </a:pP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3. </a:t>
            </a:r>
            <a:r>
              <a:rPr lang="hr-HR" dirty="0" err="1">
                <a:solidFill>
                  <a:schemeClr val="tx2"/>
                </a:solidFill>
                <a:latin typeface="Avenir Book" panose="02000503020000020003" pitchFamily="2" charset="0"/>
              </a:rPr>
              <a:t>AdaBoost</a:t>
            </a: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 algoritam</a:t>
            </a:r>
          </a:p>
          <a:p>
            <a:pPr>
              <a:lnSpc>
                <a:spcPct val="150000"/>
              </a:lnSpc>
            </a:pPr>
            <a:r>
              <a:rPr lang="hr-HR" dirty="0">
                <a:solidFill>
                  <a:schemeClr val="tx2"/>
                </a:solidFill>
                <a:latin typeface="Avenir Book" panose="02000503020000020003" pitchFamily="2" charset="0"/>
              </a:rPr>
              <a:t>4. Kaskadni </a:t>
            </a:r>
            <a:r>
              <a:rPr lang="hr-HR" dirty="0" err="1">
                <a:solidFill>
                  <a:schemeClr val="tx2"/>
                </a:solidFill>
                <a:latin typeface="Avenir Book" panose="02000503020000020003" pitchFamily="2" charset="0"/>
              </a:rPr>
              <a:t>klasifikator</a:t>
            </a:r>
            <a:endParaRPr lang="en-HR" dirty="0">
              <a:solidFill>
                <a:schemeClr val="tx2"/>
              </a:solidFill>
              <a:latin typeface="Avenir Book" panose="02000503020000020003" pitchFamily="2" charset="0"/>
            </a:endParaRPr>
          </a:p>
          <a:p>
            <a:endParaRPr lang="en-HR" dirty="0">
              <a:solidFill>
                <a:schemeClr val="tx2"/>
              </a:solidFill>
              <a:latin typeface="Avenir Book" panose="02000503020000020003" pitchFamily="2" charset="0"/>
            </a:endParaRPr>
          </a:p>
        </p:txBody>
      </p:sp>
      <p:pic>
        <p:nvPicPr>
          <p:cNvPr id="10" name="Picture 9" descr="A picture containing square&#10;&#10;Description automatically generated">
            <a:extLst>
              <a:ext uri="{FF2B5EF4-FFF2-40B4-BE49-F238E27FC236}">
                <a16:creationId xmlns:a16="http://schemas.microsoft.com/office/drawing/2014/main" id="{EE8C5342-B2FA-7E58-0E97-ED071B4C7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6063" y="1910944"/>
            <a:ext cx="2658890" cy="2093654"/>
          </a:xfrm>
          <a:prstGeom prst="rect">
            <a:avLst/>
          </a:prstGeom>
        </p:spPr>
      </p:pic>
      <p:pic>
        <p:nvPicPr>
          <p:cNvPr id="1026" name="Picture 2" descr="The integral image. Left: A simple input of image values. Center: The... |  Download Scientific Diagram">
            <a:extLst>
              <a:ext uri="{FF2B5EF4-FFF2-40B4-BE49-F238E27FC236}">
                <a16:creationId xmlns:a16="http://schemas.microsoft.com/office/drawing/2014/main" id="{13735689-FDFF-3F22-AA54-6CEC70593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252" y="2092246"/>
            <a:ext cx="4912549" cy="152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rstanding AdaBoost. Anyone starting to learn Boosting… | by Akash  Desarda | Towards Data Science">
            <a:extLst>
              <a:ext uri="{FF2B5EF4-FFF2-40B4-BE49-F238E27FC236}">
                <a16:creationId xmlns:a16="http://schemas.microsoft.com/office/drawing/2014/main" id="{81721B6D-E3F4-F4DF-3A2B-FEE5F6FA5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263" y="1896176"/>
            <a:ext cx="3403092" cy="2571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6">
            <a:extLst>
              <a:ext uri="{FF2B5EF4-FFF2-40B4-BE49-F238E27FC236}">
                <a16:creationId xmlns:a16="http://schemas.microsoft.com/office/drawing/2014/main" id="{FD5762AF-03D2-56FB-B645-ACD6C49951D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5888683" y="2125994"/>
            <a:ext cx="509621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HR"/>
          </a:p>
        </p:txBody>
      </p:sp>
      <p:pic>
        <p:nvPicPr>
          <p:cNvPr id="1029" name="Picture 5" descr="Diagram&#10;&#10;Description automatically generated">
            <a:extLst>
              <a:ext uri="{FF2B5EF4-FFF2-40B4-BE49-F238E27FC236}">
                <a16:creationId xmlns:a16="http://schemas.microsoft.com/office/drawing/2014/main" id="{2EECE286-1609-EB31-A12F-00137199B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176" y="1979917"/>
            <a:ext cx="4912813" cy="212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506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4"/>
          <p:cNvSpPr txBox="1">
            <a:spLocks noGrp="1"/>
          </p:cNvSpPr>
          <p:nvPr>
            <p:ph type="title"/>
          </p:nvPr>
        </p:nvSpPr>
        <p:spPr>
          <a:xfrm>
            <a:off x="720000" y="32319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Korištene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metode</a:t>
            </a:r>
            <a:r>
              <a:rPr lang="en" dirty="0">
                <a:latin typeface="Avenir Book" panose="02000503020000020003" pitchFamily="2" charset="0"/>
              </a:rPr>
              <a:t> za </a:t>
            </a:r>
            <a:r>
              <a:rPr lang="en" dirty="0" err="1">
                <a:latin typeface="Avenir Book" panose="02000503020000020003" pitchFamily="2" charset="0"/>
              </a:rPr>
              <a:t>detekciju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720000" y="3122079"/>
            <a:ext cx="2187071" cy="107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cxnSp>
        <p:nvCxnSpPr>
          <p:cNvPr id="455" name="Google Shape;455;p24"/>
          <p:cNvCxnSpPr>
            <a:cxnSpLocks/>
          </p:cNvCxnSpPr>
          <p:nvPr/>
        </p:nvCxnSpPr>
        <p:spPr>
          <a:xfrm rot="5400000">
            <a:off x="2868650" y="16933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24"/>
          <p:cNvCxnSpPr>
            <a:cxnSpLocks/>
          </p:cNvCxnSpPr>
          <p:nvPr/>
        </p:nvCxnSpPr>
        <p:spPr>
          <a:xfrm rot="5400000">
            <a:off x="4249247" y="1393030"/>
            <a:ext cx="643800" cy="150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8" name="Google Shape;458;p24"/>
          <p:cNvCxnSpPr>
            <a:cxnSpLocks/>
          </p:cNvCxnSpPr>
          <p:nvPr/>
        </p:nvCxnSpPr>
        <p:spPr>
          <a:xfrm rot="-5400000" flipH="1">
            <a:off x="5626850" y="20045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5" name="Google Shape;405;p24">
            <a:extLst>
              <a:ext uri="{FF2B5EF4-FFF2-40B4-BE49-F238E27FC236}">
                <a16:creationId xmlns:a16="http://schemas.microsoft.com/office/drawing/2014/main" id="{E40F31A3-883C-42C1-0A7E-6D59AA3328E6}"/>
              </a:ext>
            </a:extLst>
          </p:cNvPr>
          <p:cNvSpPr txBox="1"/>
          <p:nvPr/>
        </p:nvSpPr>
        <p:spPr>
          <a:xfrm>
            <a:off x="3044562" y="1753537"/>
            <a:ext cx="3051662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Single Shot Detector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8ECF3F-A277-C075-377B-7916DAC4214C}"/>
              </a:ext>
            </a:extLst>
          </p:cNvPr>
          <p:cNvSpPr txBox="1"/>
          <p:nvPr/>
        </p:nvSpPr>
        <p:spPr>
          <a:xfrm>
            <a:off x="2500703" y="2201551"/>
            <a:ext cx="4139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>
                <a:solidFill>
                  <a:schemeClr val="tx2"/>
                </a:solidFill>
                <a:latin typeface="Avenir Book" panose="02000503020000020003" pitchFamily="2" charset="0"/>
              </a:rPr>
              <a:t>VGG16 - 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16-slojna </a:t>
            </a:r>
            <a:r>
              <a:rPr lang="hr-HR" dirty="0" err="1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konvolucijska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 neuronska mreža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</a:rPr>
              <a:t> </a:t>
            </a:r>
            <a:endParaRPr lang="en-HR" dirty="0">
              <a:solidFill>
                <a:schemeClr val="tx2"/>
              </a:solidFill>
              <a:latin typeface="Avenir Book" panose="02000503020000020003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07D331-D2C7-CB95-7262-D65C4CA292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8443" y="210798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HR"/>
          </a:p>
        </p:txBody>
      </p:sp>
      <p:pic>
        <p:nvPicPr>
          <p:cNvPr id="3073" name="Picture 10" descr="Diagram&#10;&#10;Description automatically generated">
            <a:extLst>
              <a:ext uri="{FF2B5EF4-FFF2-40B4-BE49-F238E27FC236}">
                <a16:creationId xmlns:a16="http://schemas.microsoft.com/office/drawing/2014/main" id="{0CF54639-FEF3-F72A-A719-7B64A111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8443" y="2201551"/>
            <a:ext cx="48641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5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4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Korištene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metode</a:t>
            </a:r>
            <a:r>
              <a:rPr lang="en" dirty="0">
                <a:latin typeface="Avenir Book" panose="02000503020000020003" pitchFamily="2" charset="0"/>
              </a:rPr>
              <a:t> za </a:t>
            </a:r>
            <a:r>
              <a:rPr lang="en" dirty="0" err="1">
                <a:latin typeface="Avenir Book" panose="02000503020000020003" pitchFamily="2" charset="0"/>
              </a:rPr>
              <a:t>detekciju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lica</a:t>
            </a:r>
            <a:endParaRPr dirty="0">
              <a:latin typeface="Avenir Book" panose="02000503020000020003" pitchFamily="2" charset="0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720100" y="3338389"/>
            <a:ext cx="2187071" cy="107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cxnSp>
        <p:nvCxnSpPr>
          <p:cNvPr id="455" name="Google Shape;455;p24"/>
          <p:cNvCxnSpPr>
            <a:cxnSpLocks/>
          </p:cNvCxnSpPr>
          <p:nvPr/>
        </p:nvCxnSpPr>
        <p:spPr>
          <a:xfrm rot="5400000">
            <a:off x="2868750" y="233243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24"/>
          <p:cNvCxnSpPr>
            <a:cxnSpLocks/>
          </p:cNvCxnSpPr>
          <p:nvPr/>
        </p:nvCxnSpPr>
        <p:spPr>
          <a:xfrm rot="5400000">
            <a:off x="4249347" y="1609340"/>
            <a:ext cx="643800" cy="150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8" name="Google Shape;458;p24"/>
          <p:cNvCxnSpPr>
            <a:cxnSpLocks/>
          </p:cNvCxnSpPr>
          <p:nvPr/>
        </p:nvCxnSpPr>
        <p:spPr>
          <a:xfrm rot="-5400000" flipH="1">
            <a:off x="5626950" y="236355"/>
            <a:ext cx="648300" cy="2758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" name="Google Shape;405;p24">
            <a:extLst>
              <a:ext uri="{FF2B5EF4-FFF2-40B4-BE49-F238E27FC236}">
                <a16:creationId xmlns:a16="http://schemas.microsoft.com/office/drawing/2014/main" id="{2F60040E-C15C-C670-BB38-A389E1C6CA7D}"/>
              </a:ext>
            </a:extLst>
          </p:cNvPr>
          <p:cNvSpPr txBox="1"/>
          <p:nvPr/>
        </p:nvSpPr>
        <p:spPr>
          <a:xfrm>
            <a:off x="6233816" y="1969847"/>
            <a:ext cx="2187071" cy="50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Mediapipe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7ED65E42-3FED-4E57-465B-FEF1ADEE41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83" r="13831"/>
          <a:stretch/>
        </p:blipFill>
        <p:spPr bwMode="auto">
          <a:xfrm>
            <a:off x="309320" y="1969847"/>
            <a:ext cx="3008630" cy="27832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A33BFE-837A-E719-8F94-2E65136FD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3333" y="1969846"/>
            <a:ext cx="932349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HR"/>
          </a:p>
        </p:txBody>
      </p:sp>
      <p:pic>
        <p:nvPicPr>
          <p:cNvPr id="4097" name="Picture 31" descr="Deep Face Detection with Mediapipe - Sefik Ilkin Serengil">
            <a:extLst>
              <a:ext uri="{FF2B5EF4-FFF2-40B4-BE49-F238E27FC236}">
                <a16:creationId xmlns:a16="http://schemas.microsoft.com/office/drawing/2014/main" id="{AA583ECE-37D9-E231-A654-34468A6FD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15" r="21288"/>
          <a:stretch>
            <a:fillRect/>
          </a:stretch>
        </p:blipFill>
        <p:spPr bwMode="auto">
          <a:xfrm>
            <a:off x="3423332" y="1969847"/>
            <a:ext cx="2933681" cy="2754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351E5C-E8CD-71FB-BCDE-A7407A5343C8}"/>
              </a:ext>
            </a:extLst>
          </p:cNvPr>
          <p:cNvSpPr txBox="1"/>
          <p:nvPr/>
        </p:nvSpPr>
        <p:spPr>
          <a:xfrm>
            <a:off x="6715432" y="2571750"/>
            <a:ext cx="234007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HR" dirty="0">
                <a:solidFill>
                  <a:schemeClr val="tx2"/>
                </a:solidFill>
                <a:latin typeface="Avenir Book" panose="02000503020000020003" pitchFamily="2" charset="0"/>
                <a:ea typeface="Times New Roman" panose="02020603050405020304" pitchFamily="18" charset="0"/>
              </a:rPr>
              <a:t>- Python biblioteka</a:t>
            </a:r>
          </a:p>
          <a:p>
            <a:pPr>
              <a:lnSpc>
                <a:spcPct val="150000"/>
              </a:lnSpc>
            </a:pPr>
            <a:r>
              <a:rPr lang="en-HR" dirty="0">
                <a:solidFill>
                  <a:schemeClr val="tx2"/>
                </a:solidFill>
                <a:latin typeface="Avenir Book" panose="02000503020000020003" pitchFamily="2" charset="0"/>
                <a:ea typeface="Times New Roman" panose="02020603050405020304" pitchFamily="18" charset="0"/>
              </a:rPr>
              <a:t>-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 </a:t>
            </a:r>
            <a:r>
              <a:rPr lang="en-HR" dirty="0">
                <a:solidFill>
                  <a:schemeClr val="tx2"/>
                </a:solidFill>
                <a:latin typeface="Avenir Book" panose="02000503020000020003" pitchFamily="2" charset="0"/>
                <a:ea typeface="Times New Roman" panose="02020603050405020304" pitchFamily="18" charset="0"/>
              </a:rPr>
              <a:t>K</a:t>
            </a:r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oristi ključne točke lica koje pokušava pronaći unutar okvira</a:t>
            </a:r>
          </a:p>
          <a:p>
            <a:r>
              <a:rPr lang="en-HR" dirty="0">
                <a:solidFill>
                  <a:schemeClr val="tx2"/>
                </a:solidFill>
                <a:effectLst/>
                <a:latin typeface="Avenir Book" panose="02000503020000020003" pitchFamily="2" charset="0"/>
              </a:rPr>
              <a:t> </a:t>
            </a:r>
            <a:endParaRPr lang="en-HR" dirty="0">
              <a:solidFill>
                <a:schemeClr val="tx2"/>
              </a:solidFill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974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>
            <a:spLocks noGrp="1"/>
          </p:cNvSpPr>
          <p:nvPr>
            <p:ph type="title"/>
          </p:nvPr>
        </p:nvSpPr>
        <p:spPr>
          <a:xfrm>
            <a:off x="2084437" y="295715"/>
            <a:ext cx="5130094" cy="6580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800" dirty="0"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Izazovi kod detekcije lica</a:t>
            </a:r>
            <a:endParaRPr sz="2800" dirty="0">
              <a:latin typeface="Avenir Book" panose="02000503020000020003" pitchFamily="2" charset="0"/>
            </a:endParaRPr>
          </a:p>
        </p:txBody>
      </p:sp>
      <p:graphicFrame>
        <p:nvGraphicFramePr>
          <p:cNvPr id="142" name="Google Shape;142;p19"/>
          <p:cNvGraphicFramePr/>
          <p:nvPr>
            <p:extLst>
              <p:ext uri="{D42A27DB-BD31-4B8C-83A1-F6EECF244321}">
                <p14:modId xmlns:p14="http://schemas.microsoft.com/office/powerpoint/2010/main" val="219428451"/>
              </p:ext>
            </p:extLst>
          </p:nvPr>
        </p:nvGraphicFramePr>
        <p:xfrm>
          <a:off x="832850" y="1130710"/>
          <a:ext cx="7478250" cy="3474143"/>
        </p:xfrm>
        <a:graphic>
          <a:graphicData uri="http://schemas.openxmlformats.org/drawingml/2006/table">
            <a:tbl>
              <a:tblPr>
                <a:noFill/>
                <a:tableStyleId>{A36BA5C8-D351-4CE0-9472-FC5E8F777E93}</a:tableStyleId>
              </a:tblPr>
              <a:tblGrid>
                <a:gridCol w="2492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09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err="1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Haar</a:t>
                      </a:r>
                      <a:r>
                        <a:rPr lang="en" sz="1800" b="1" dirty="0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 Cascade</a:t>
                      </a:r>
                      <a:endParaRPr sz="1800" b="1" dirty="0">
                        <a:solidFill>
                          <a:schemeClr val="lt2"/>
                        </a:solidFill>
                        <a:latin typeface="Avenir Book" panose="02000503020000020003" pitchFamily="2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Single Shot Detector</a:t>
                      </a:r>
                      <a:endParaRPr sz="1800" b="1" dirty="0">
                        <a:solidFill>
                          <a:schemeClr val="lt2"/>
                        </a:solidFill>
                        <a:latin typeface="Avenir Book" panose="02000503020000020003" pitchFamily="2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err="1">
                          <a:solidFill>
                            <a:schemeClr val="lt2"/>
                          </a:solidFill>
                          <a:latin typeface="Avenir Book" panose="02000503020000020003" pitchFamily="2" charset="0"/>
                          <a:ea typeface="Rajdhani"/>
                          <a:cs typeface="Rajdhani"/>
                          <a:sym typeface="Rajdhani"/>
                        </a:rPr>
                        <a:t>Mediapipe</a:t>
                      </a:r>
                      <a:endParaRPr sz="1800" b="1" dirty="0">
                        <a:solidFill>
                          <a:schemeClr val="lt2"/>
                        </a:solidFill>
                        <a:latin typeface="Avenir Book" panose="02000503020000020003" pitchFamily="2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3201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"/>
                        <a:buChar char="●"/>
                      </a:pPr>
                      <a:endParaRPr sz="2400" b="1" dirty="0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"/>
                        <a:buChar char="●"/>
                      </a:pPr>
                      <a:endParaRPr sz="2400" b="1" dirty="0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"/>
                        <a:buChar char="●"/>
                      </a:pPr>
                      <a:endParaRPr dirty="0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37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AA86189F-959E-BA94-400E-06778574AE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68" y="1907458"/>
            <a:ext cx="2152338" cy="2464921"/>
          </a:xfrm>
          <a:prstGeom prst="rect">
            <a:avLst/>
          </a:prstGeom>
        </p:spPr>
      </p:pic>
      <p:pic>
        <p:nvPicPr>
          <p:cNvPr id="3" name="Picture 2" descr="A collage of a person's face&#10;&#10;Description automatically generated">
            <a:extLst>
              <a:ext uri="{FF2B5EF4-FFF2-40B4-BE49-F238E27FC236}">
                <a16:creationId xmlns:a16="http://schemas.microsoft.com/office/drawing/2014/main" id="{DE0953A8-DAE2-0D76-6F41-DF5D76173B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938" y="1907457"/>
            <a:ext cx="2112074" cy="2464921"/>
          </a:xfrm>
          <a:prstGeom prst="rect">
            <a:avLst/>
          </a:prstGeom>
        </p:spPr>
      </p:pic>
      <p:pic>
        <p:nvPicPr>
          <p:cNvPr id="4" name="Picture 3" descr="A collage of a person's face&#10;&#10;Description automatically generated">
            <a:extLst>
              <a:ext uri="{FF2B5EF4-FFF2-40B4-BE49-F238E27FC236}">
                <a16:creationId xmlns:a16="http://schemas.microsoft.com/office/drawing/2014/main" id="{0D69C0B9-B04D-558F-EA41-33D3B1ABE33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91" y="1907458"/>
            <a:ext cx="2062741" cy="24649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6"/>
          <p:cNvSpPr txBox="1">
            <a:spLocks noGrp="1"/>
          </p:cNvSpPr>
          <p:nvPr>
            <p:ph type="title"/>
          </p:nvPr>
        </p:nvSpPr>
        <p:spPr>
          <a:xfrm>
            <a:off x="720000" y="32392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Avenir Book" panose="02000503020000020003" pitchFamily="2" charset="0"/>
              </a:rPr>
              <a:t>Usporedba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brzine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-GB" dirty="0">
                <a:latin typeface="Avenir Book" panose="02000503020000020003" pitchFamily="2" charset="0"/>
              </a:rPr>
              <a:t>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preciznosti</a:t>
            </a:r>
            <a:r>
              <a:rPr lang="en" dirty="0">
                <a:latin typeface="Avenir Book" panose="02000503020000020003" pitchFamily="2" charset="0"/>
              </a:rPr>
              <a:t> </a:t>
            </a:r>
            <a:r>
              <a:rPr lang="en" dirty="0" err="1">
                <a:latin typeface="Avenir Book" panose="02000503020000020003" pitchFamily="2" charset="0"/>
              </a:rPr>
              <a:t>metoda</a:t>
            </a:r>
            <a:endParaRPr dirty="0">
              <a:latin typeface="Avenir Book" panose="02000503020000020003" pitchFamily="2" charset="0"/>
            </a:endParaRPr>
          </a:p>
        </p:txBody>
      </p:sp>
      <p:pic>
        <p:nvPicPr>
          <p:cNvPr id="495" name="Google Shape;4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336" y="2224100"/>
            <a:ext cx="2721328" cy="1570351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26"/>
          <p:cNvSpPr txBox="1"/>
          <p:nvPr/>
        </p:nvSpPr>
        <p:spPr>
          <a:xfrm>
            <a:off x="6051288" y="1239133"/>
            <a:ext cx="233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u="sng" dirty="0">
                <a:solidFill>
                  <a:schemeClr val="lt2"/>
                </a:solidFill>
                <a:latin typeface="Avenir Heavy" panose="02000503020000020003" pitchFamily="2" charset="0"/>
                <a:ea typeface="Rajdhani"/>
                <a:cs typeface="Rajdhani"/>
                <a:sym typeface="Rajdhani"/>
              </a:rPr>
              <a:t>PRECIZNOST</a:t>
            </a:r>
            <a:endParaRPr sz="2000" b="1" u="sng" dirty="0">
              <a:solidFill>
                <a:schemeClr val="lt2"/>
              </a:solidFill>
              <a:latin typeface="Avenir Heavy" panose="02000503020000020003" pitchFamily="2" charset="0"/>
              <a:ea typeface="Rajdhani"/>
              <a:cs typeface="Rajdhani"/>
              <a:sym typeface="Rajdhani"/>
            </a:endParaRPr>
          </a:p>
        </p:txBody>
      </p:sp>
      <p:grpSp>
        <p:nvGrpSpPr>
          <p:cNvPr id="497" name="Google Shape;497;p26"/>
          <p:cNvGrpSpPr/>
          <p:nvPr/>
        </p:nvGrpSpPr>
        <p:grpSpPr>
          <a:xfrm>
            <a:off x="922274" y="1755003"/>
            <a:ext cx="2001663" cy="738082"/>
            <a:chOff x="713225" y="1875419"/>
            <a:chExt cx="2315400" cy="750236"/>
          </a:xfrm>
        </p:grpSpPr>
        <p:sp>
          <p:nvSpPr>
            <p:cNvPr id="498" name="Google Shape;498;p26"/>
            <p:cNvSpPr txBox="1"/>
            <p:nvPr/>
          </p:nvSpPr>
          <p:spPr>
            <a:xfrm flipH="1">
              <a:off x="713225" y="1875419"/>
              <a:ext cx="2315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lt2"/>
                  </a:solidFill>
                  <a:latin typeface="Avenir Book" panose="02000503020000020003" pitchFamily="2" charset="0"/>
                  <a:ea typeface="Rajdhani"/>
                  <a:cs typeface="Rajdhani"/>
                  <a:sym typeface="Rajdhani"/>
                </a:rPr>
                <a:t>SSD</a:t>
              </a:r>
              <a:endParaRPr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endParaRPr>
            </a:p>
          </p:txBody>
        </p:sp>
        <p:sp>
          <p:nvSpPr>
            <p:cNvPr id="499" name="Google Shape;499;p26"/>
            <p:cNvSpPr txBox="1"/>
            <p:nvPr/>
          </p:nvSpPr>
          <p:spPr>
            <a:xfrm flipH="1">
              <a:off x="713225" y="2133055"/>
              <a:ext cx="23154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10</a:t>
              </a:r>
              <a:r>
                <a:rPr lang="en" sz="1600" baseline="300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-10</a:t>
              </a:r>
              <a:r>
                <a:rPr lang="en" sz="16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 </a:t>
              </a:r>
              <a:r>
                <a:rPr lang="en" sz="1600" dirty="0" err="1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ms</a:t>
              </a:r>
              <a:r>
                <a:rPr lang="en" sz="1600" baseline="300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 </a:t>
              </a:r>
              <a:endParaRPr sz="1600" dirty="0">
                <a:solidFill>
                  <a:schemeClr val="lt2"/>
                </a:solidFill>
                <a:latin typeface="Avenir Book" panose="02000503020000020003" pitchFamily="2" charset="0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500" name="Google Shape;500;p26"/>
          <p:cNvGrpSpPr/>
          <p:nvPr/>
        </p:nvGrpSpPr>
        <p:grpSpPr>
          <a:xfrm>
            <a:off x="922274" y="2783088"/>
            <a:ext cx="2001663" cy="738082"/>
            <a:chOff x="713225" y="2813819"/>
            <a:chExt cx="2315400" cy="750236"/>
          </a:xfrm>
        </p:grpSpPr>
        <p:sp>
          <p:nvSpPr>
            <p:cNvPr id="501" name="Google Shape;501;p26"/>
            <p:cNvSpPr txBox="1"/>
            <p:nvPr/>
          </p:nvSpPr>
          <p:spPr>
            <a:xfrm flipH="1">
              <a:off x="713225" y="2813819"/>
              <a:ext cx="2315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 err="1">
                  <a:solidFill>
                    <a:schemeClr val="lt2"/>
                  </a:solidFill>
                  <a:latin typeface="Avenir Book" panose="02000503020000020003" pitchFamily="2" charset="0"/>
                  <a:ea typeface="Rajdhani"/>
                  <a:cs typeface="Rajdhani"/>
                  <a:sym typeface="Rajdhani"/>
                </a:rPr>
                <a:t>Mediapipe</a:t>
              </a:r>
              <a:endParaRPr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endParaRPr>
            </a:p>
          </p:txBody>
        </p:sp>
        <p:sp>
          <p:nvSpPr>
            <p:cNvPr id="502" name="Google Shape;502;p26"/>
            <p:cNvSpPr txBox="1"/>
            <p:nvPr/>
          </p:nvSpPr>
          <p:spPr>
            <a:xfrm flipH="1">
              <a:off x="713225" y="3071455"/>
              <a:ext cx="23154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10</a:t>
              </a:r>
              <a:r>
                <a:rPr lang="en-GB" sz="1600" baseline="300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-9</a:t>
              </a:r>
              <a:r>
                <a:rPr lang="en-GB" sz="16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 </a:t>
              </a:r>
              <a:r>
                <a:rPr lang="en-GB" sz="1600" dirty="0" err="1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ms</a:t>
              </a:r>
              <a:r>
                <a:rPr lang="en-GB" sz="1600" baseline="300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 </a:t>
              </a:r>
              <a:endParaRPr lang="en-GB" sz="1600" dirty="0">
                <a:solidFill>
                  <a:schemeClr val="lt2"/>
                </a:solidFill>
                <a:latin typeface="Avenir Book" panose="02000503020000020003" pitchFamily="2" charset="0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503" name="Google Shape;503;p26"/>
          <p:cNvGrpSpPr/>
          <p:nvPr/>
        </p:nvGrpSpPr>
        <p:grpSpPr>
          <a:xfrm>
            <a:off x="659736" y="3811174"/>
            <a:ext cx="2339101" cy="738608"/>
            <a:chOff x="409537" y="3745144"/>
            <a:chExt cx="2705727" cy="738608"/>
          </a:xfrm>
        </p:grpSpPr>
        <p:sp>
          <p:nvSpPr>
            <p:cNvPr id="504" name="Google Shape;504;p26"/>
            <p:cNvSpPr txBox="1"/>
            <p:nvPr/>
          </p:nvSpPr>
          <p:spPr>
            <a:xfrm flipH="1">
              <a:off x="409537" y="3745144"/>
              <a:ext cx="2705727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 err="1">
                  <a:solidFill>
                    <a:schemeClr val="lt2"/>
                  </a:solidFill>
                  <a:latin typeface="Avenir Book" panose="02000503020000020003" pitchFamily="2" charset="0"/>
                  <a:ea typeface="Rajdhani"/>
                  <a:cs typeface="Rajdhani"/>
                  <a:sym typeface="Rajdhani"/>
                </a:rPr>
                <a:t>Haar</a:t>
              </a:r>
              <a:r>
                <a:rPr lang="en" sz="2000" b="1" dirty="0">
                  <a:solidFill>
                    <a:schemeClr val="lt2"/>
                  </a:solidFill>
                  <a:latin typeface="Avenir Book" panose="02000503020000020003" pitchFamily="2" charset="0"/>
                  <a:ea typeface="Rajdhani"/>
                  <a:cs typeface="Rajdhani"/>
                  <a:sym typeface="Rajdhani"/>
                </a:rPr>
                <a:t> </a:t>
              </a:r>
              <a:r>
                <a:rPr lang="en" sz="2000" b="1" dirty="0" err="1">
                  <a:solidFill>
                    <a:schemeClr val="lt2"/>
                  </a:solidFill>
                  <a:latin typeface="Avenir Book" panose="02000503020000020003" pitchFamily="2" charset="0"/>
                  <a:ea typeface="Rajdhani"/>
                  <a:cs typeface="Rajdhani"/>
                  <a:sym typeface="Rajdhani"/>
                </a:rPr>
                <a:t>Cascadde</a:t>
              </a:r>
              <a:endParaRPr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endParaRPr>
            </a:p>
          </p:txBody>
        </p:sp>
        <p:sp>
          <p:nvSpPr>
            <p:cNvPr id="505" name="Google Shape;505;p26"/>
            <p:cNvSpPr txBox="1"/>
            <p:nvPr/>
          </p:nvSpPr>
          <p:spPr>
            <a:xfrm flipH="1">
              <a:off x="713225" y="3999252"/>
              <a:ext cx="23154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10</a:t>
              </a:r>
              <a:r>
                <a:rPr lang="en-GB" sz="1600" baseline="300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-10</a:t>
              </a:r>
              <a:r>
                <a:rPr lang="en-GB" sz="16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 </a:t>
              </a:r>
              <a:r>
                <a:rPr lang="en-GB" sz="1600" dirty="0" err="1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ms</a:t>
              </a:r>
              <a:r>
                <a:rPr lang="en-GB" sz="1600" baseline="30000" dirty="0">
                  <a:solidFill>
                    <a:schemeClr val="lt2"/>
                  </a:solidFill>
                  <a:latin typeface="Avenir Book" panose="02000503020000020003" pitchFamily="2" charset="0"/>
                  <a:ea typeface="Fira Sans Condensed"/>
                  <a:cs typeface="Fira Sans Condensed"/>
                  <a:sym typeface="Fira Sans Condensed"/>
                </a:rPr>
                <a:t> </a:t>
              </a:r>
              <a:endParaRPr lang="en-GB" sz="1600" dirty="0">
                <a:solidFill>
                  <a:schemeClr val="lt2"/>
                </a:solidFill>
                <a:latin typeface="Avenir Book" panose="02000503020000020003" pitchFamily="2" charset="0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sp>
        <p:nvSpPr>
          <p:cNvPr id="507" name="Google Shape;507;p26"/>
          <p:cNvSpPr txBox="1"/>
          <p:nvPr/>
        </p:nvSpPr>
        <p:spPr>
          <a:xfrm flipH="1">
            <a:off x="6220008" y="1755028"/>
            <a:ext cx="2001663" cy="449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Mediapipe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510" name="Google Shape;510;p26"/>
          <p:cNvSpPr txBox="1"/>
          <p:nvPr/>
        </p:nvSpPr>
        <p:spPr>
          <a:xfrm flipH="1">
            <a:off x="6220044" y="2781074"/>
            <a:ext cx="12426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SSD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sp>
        <p:nvSpPr>
          <p:cNvPr id="513" name="Google Shape;513;p26"/>
          <p:cNvSpPr txBox="1"/>
          <p:nvPr/>
        </p:nvSpPr>
        <p:spPr>
          <a:xfrm flipH="1">
            <a:off x="6220042" y="3811174"/>
            <a:ext cx="260932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Haar</a:t>
            </a:r>
            <a:r>
              <a:rPr lang="en" sz="2000" b="1" dirty="0">
                <a:solidFill>
                  <a:schemeClr val="lt2"/>
                </a:solidFill>
                <a:latin typeface="Avenir Book" panose="02000503020000020003" pitchFamily="2" charset="0"/>
                <a:ea typeface="Rajdhani"/>
                <a:cs typeface="Rajdhani"/>
                <a:sym typeface="Rajdhani"/>
              </a:rPr>
              <a:t> Cascade</a:t>
            </a:r>
            <a:endParaRPr sz="2000" b="1" dirty="0">
              <a:solidFill>
                <a:schemeClr val="lt2"/>
              </a:solidFill>
              <a:latin typeface="Avenir Book" panose="02000503020000020003" pitchFamily="2" charset="0"/>
              <a:ea typeface="Rajdhani"/>
              <a:cs typeface="Rajdhani"/>
              <a:sym typeface="Rajdhani"/>
            </a:endParaRPr>
          </a:p>
        </p:txBody>
      </p:sp>
      <p:cxnSp>
        <p:nvCxnSpPr>
          <p:cNvPr id="515" name="Google Shape;515;p26"/>
          <p:cNvCxnSpPr>
            <a:cxnSpLocks/>
            <a:stCxn id="498" idx="1"/>
            <a:endCxn id="495" idx="0"/>
          </p:cNvCxnSpPr>
          <p:nvPr/>
        </p:nvCxnSpPr>
        <p:spPr>
          <a:xfrm>
            <a:off x="2923937" y="1979900"/>
            <a:ext cx="1648200" cy="2442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16" name="Google Shape;516;p26"/>
          <p:cNvCxnSpPr>
            <a:cxnSpLocks/>
            <a:stCxn id="495" idx="0"/>
            <a:endCxn id="507" idx="3"/>
          </p:cNvCxnSpPr>
          <p:nvPr/>
        </p:nvCxnSpPr>
        <p:spPr>
          <a:xfrm rot="-5400000">
            <a:off x="5273850" y="1278050"/>
            <a:ext cx="244200" cy="16479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7" name="Google Shape;517;p26"/>
          <p:cNvCxnSpPr>
            <a:cxnSpLocks/>
            <a:stCxn id="504" idx="1"/>
            <a:endCxn id="495" idx="2"/>
          </p:cNvCxnSpPr>
          <p:nvPr/>
        </p:nvCxnSpPr>
        <p:spPr>
          <a:xfrm flipV="1">
            <a:off x="2998837" y="3794451"/>
            <a:ext cx="1573163" cy="245323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18" name="Google Shape;518;p26"/>
          <p:cNvCxnSpPr>
            <a:cxnSpLocks/>
            <a:stCxn id="495" idx="2"/>
            <a:endCxn id="513" idx="3"/>
          </p:cNvCxnSpPr>
          <p:nvPr/>
        </p:nvCxnSpPr>
        <p:spPr>
          <a:xfrm rot="16200000" flipH="1">
            <a:off x="5273360" y="3093091"/>
            <a:ext cx="245323" cy="1648042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" name="Google Shape;519;p26"/>
          <p:cNvCxnSpPr>
            <a:cxnSpLocks/>
            <a:stCxn id="501" idx="1"/>
            <a:endCxn id="495" idx="1"/>
          </p:cNvCxnSpPr>
          <p:nvPr/>
        </p:nvCxnSpPr>
        <p:spPr>
          <a:xfrm>
            <a:off x="2923937" y="3007985"/>
            <a:ext cx="287400" cy="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20" name="Google Shape;520;p26"/>
          <p:cNvCxnSpPr>
            <a:cxnSpLocks/>
            <a:stCxn id="495" idx="3"/>
            <a:endCxn id="510" idx="3"/>
          </p:cNvCxnSpPr>
          <p:nvPr/>
        </p:nvCxnSpPr>
        <p:spPr>
          <a:xfrm>
            <a:off x="5932664" y="3009276"/>
            <a:ext cx="287380" cy="39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" name="Google Shape;496;p26">
            <a:extLst>
              <a:ext uri="{FF2B5EF4-FFF2-40B4-BE49-F238E27FC236}">
                <a16:creationId xmlns:a16="http://schemas.microsoft.com/office/drawing/2014/main" id="{E5F1B506-3564-1EB5-FA64-9CF619EF8DF3}"/>
              </a:ext>
            </a:extLst>
          </p:cNvPr>
          <p:cNvSpPr txBox="1"/>
          <p:nvPr/>
        </p:nvSpPr>
        <p:spPr>
          <a:xfrm>
            <a:off x="753612" y="1237257"/>
            <a:ext cx="233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u="sng" dirty="0">
                <a:solidFill>
                  <a:schemeClr val="lt2"/>
                </a:solidFill>
                <a:latin typeface="Avenir Heavy" panose="02000503020000020003" pitchFamily="2" charset="0"/>
                <a:ea typeface="Rajdhani"/>
                <a:cs typeface="Rajdhani"/>
                <a:sym typeface="Rajdhani"/>
              </a:rPr>
              <a:t>BRZINA</a:t>
            </a:r>
            <a:endParaRPr sz="2000" b="1" u="sng" dirty="0">
              <a:solidFill>
                <a:schemeClr val="lt2"/>
              </a:solidFill>
              <a:latin typeface="Avenir Heavy" panose="02000503020000020003" pitchFamily="2" charset="0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I Tech Agency Infographics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135</Words>
  <Application>Microsoft Macintosh PowerPoint</Application>
  <PresentationFormat>On-screen Show (16:9)</PresentationFormat>
  <Paragraphs>42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Avenir Medium</vt:lpstr>
      <vt:lpstr>Fira Sans Condensed</vt:lpstr>
      <vt:lpstr>Fira Sans Condensed Light</vt:lpstr>
      <vt:lpstr>Avenir Book</vt:lpstr>
      <vt:lpstr>Avenir Heavy</vt:lpstr>
      <vt:lpstr>Rajdhani</vt:lpstr>
      <vt:lpstr>Arial</vt:lpstr>
      <vt:lpstr>Roboto Condensed Light</vt:lpstr>
      <vt:lpstr>Anaheim</vt:lpstr>
      <vt:lpstr>AI Tech Agency Infographics by Slidesgo</vt:lpstr>
      <vt:lpstr>DETEKCIJA LICA RAZLIČITIM METODAMA</vt:lpstr>
      <vt:lpstr>Problem detekcije lica</vt:lpstr>
      <vt:lpstr>Korištene metode za detekciju lica</vt:lpstr>
      <vt:lpstr>Korištene metode za detekciju lica</vt:lpstr>
      <vt:lpstr>Korištene metode za detekciju lica</vt:lpstr>
      <vt:lpstr>Korištene metode za detekciju lica</vt:lpstr>
      <vt:lpstr>Izazovi kod detekcije lica</vt:lpstr>
      <vt:lpstr>Usporedba brzine I preciznosti metoda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USPOREDBA ALGORITAMA ZA DETEKCIJU  LICA</dc:title>
  <cp:lastModifiedBy>Karla Fehir</cp:lastModifiedBy>
  <cp:revision>6</cp:revision>
  <dcterms:modified xsi:type="dcterms:W3CDTF">2023-02-19T19:45:55Z</dcterms:modified>
</cp:coreProperties>
</file>